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8288000" cy="10287000"/>
  <p:notesSz cx="6858000" cy="9144000"/>
  <p:embeddedFontLst>
    <p:embeddedFont>
      <p:font typeface="Poppins Bold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59443" autoAdjust="0"/>
  </p:normalViewPr>
  <p:slideViewPr>
    <p:cSldViewPr>
      <p:cViewPr varScale="1">
        <p:scale>
          <a:sx n="44" d="100"/>
          <a:sy n="44" d="100"/>
        </p:scale>
        <p:origin x="227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-2802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D2C860-A79A-48EE-8BFA-C9799D10308E}" type="datetimeFigureOut">
              <a:rPr lang="en-AU" smtClean="0"/>
              <a:t>24/04/2026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86128-3FCE-4D60-B3FD-E9326CC92D7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2342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Weekly</a:t>
            </a:r>
            <a:endParaRPr lang="en-GB" dirty="0"/>
          </a:p>
          <a:p>
            <a:r>
              <a:rPr lang="en-GB" dirty="0"/>
              <a:t>Connection Deck* </a:t>
            </a:r>
          </a:p>
          <a:p>
            <a:r>
              <a:rPr lang="en-GB" dirty="0"/>
              <a:t>Fastest Finger* </a:t>
            </a:r>
          </a:p>
          <a:p>
            <a:r>
              <a:rPr lang="en-GB" dirty="0"/>
              <a:t>Have You Ever* </a:t>
            </a:r>
          </a:p>
          <a:p>
            <a:r>
              <a:rPr lang="en-GB" dirty="0"/>
              <a:t>Fifteen* </a:t>
            </a:r>
          </a:p>
          <a:p>
            <a:r>
              <a:rPr lang="en-GB" dirty="0"/>
              <a:t>Win Share </a:t>
            </a:r>
          </a:p>
          <a:p>
            <a:r>
              <a:rPr lang="en-GB" dirty="0"/>
              <a:t>Meeting Opener Question </a:t>
            </a:r>
          </a:p>
          <a:p>
            <a:r>
              <a:rPr lang="en-GB" dirty="0"/>
              <a:t>Walk-and-Talk Catch-Up </a:t>
            </a:r>
          </a:p>
          <a:p>
            <a:r>
              <a:rPr lang="en-GB" dirty="0"/>
              <a:t>Rotate Meeting Host </a:t>
            </a:r>
          </a:p>
          <a:p>
            <a:r>
              <a:rPr lang="en-GB" dirty="0"/>
              <a:t>Desk Stretch Reset </a:t>
            </a:r>
          </a:p>
          <a:p>
            <a:endParaRPr lang="en-GB" dirty="0"/>
          </a:p>
          <a:p>
            <a:r>
              <a:rPr lang="en-GB" b="1" dirty="0"/>
              <a:t>Fortnightly</a:t>
            </a:r>
            <a:endParaRPr lang="en-GB" dirty="0"/>
          </a:p>
          <a:p>
            <a:r>
              <a:rPr lang="en-GB" dirty="0"/>
              <a:t>Play Personalities* </a:t>
            </a:r>
          </a:p>
          <a:p>
            <a:r>
              <a:rPr lang="en-GB" dirty="0"/>
              <a:t>Mr Squiggle* </a:t>
            </a:r>
          </a:p>
          <a:p>
            <a:r>
              <a:rPr lang="en-GB" dirty="0"/>
              <a:t>Buddy Check-In </a:t>
            </a:r>
          </a:p>
          <a:p>
            <a:r>
              <a:rPr lang="en-GB" dirty="0"/>
              <a:t>Coffee Roulette </a:t>
            </a:r>
          </a:p>
          <a:p>
            <a:r>
              <a:rPr lang="en-GB" dirty="0"/>
              <a:t>Outside Team Huddle </a:t>
            </a:r>
          </a:p>
          <a:p>
            <a:r>
              <a:rPr lang="en-GB" dirty="0"/>
              <a:t>Peer Appreciation Round </a:t>
            </a:r>
          </a:p>
          <a:p>
            <a:r>
              <a:rPr lang="en-GB" dirty="0"/>
              <a:t>Start Stop Start </a:t>
            </a:r>
          </a:p>
          <a:p>
            <a:r>
              <a:rPr lang="en-GB" dirty="0"/>
              <a:t>Learning Share </a:t>
            </a:r>
          </a:p>
          <a:p>
            <a:r>
              <a:rPr lang="en-GB" dirty="0"/>
              <a:t>Wellness Hour </a:t>
            </a:r>
          </a:p>
          <a:p>
            <a:endParaRPr lang="en-GB" dirty="0"/>
          </a:p>
          <a:p>
            <a:r>
              <a:rPr lang="en-GB" b="1" dirty="0"/>
              <a:t>Monthly</a:t>
            </a:r>
            <a:endParaRPr lang="en-GB" dirty="0"/>
          </a:p>
          <a:p>
            <a:r>
              <a:rPr lang="en-GB" dirty="0"/>
              <a:t>Street Scrabble* </a:t>
            </a:r>
          </a:p>
          <a:p>
            <a:r>
              <a:rPr lang="en-GB" dirty="0"/>
              <a:t>Traffic Jam* </a:t>
            </a:r>
          </a:p>
          <a:p>
            <a:r>
              <a:rPr lang="en-GB" dirty="0"/>
              <a:t>Team Lunch </a:t>
            </a:r>
          </a:p>
          <a:p>
            <a:r>
              <a:rPr lang="en-GB" dirty="0"/>
              <a:t>Lunch &amp; Learn </a:t>
            </a:r>
          </a:p>
          <a:p>
            <a:r>
              <a:rPr lang="en-GB" dirty="0"/>
              <a:t>Celebration Moment </a:t>
            </a:r>
          </a:p>
          <a:p>
            <a:r>
              <a:rPr lang="en-GB" dirty="0"/>
              <a:t>Recognition Spotlight </a:t>
            </a:r>
          </a:p>
          <a:p>
            <a:r>
              <a:rPr lang="en-GB" dirty="0"/>
              <a:t>Listen to a podcast together </a:t>
            </a:r>
          </a:p>
          <a:p>
            <a:r>
              <a:rPr lang="en-GB" dirty="0"/>
              <a:t>Cross-Team Knowledge Share </a:t>
            </a:r>
          </a:p>
          <a:p>
            <a:r>
              <a:rPr lang="en-GB" dirty="0"/>
              <a:t>Team Trivia </a:t>
            </a:r>
          </a:p>
          <a:p>
            <a:endParaRPr lang="en-GB" dirty="0"/>
          </a:p>
          <a:p>
            <a:r>
              <a:rPr lang="en-GB" b="1" dirty="0"/>
              <a:t>Quarterly</a:t>
            </a:r>
            <a:endParaRPr lang="en-GB" dirty="0"/>
          </a:p>
          <a:p>
            <a:r>
              <a:rPr lang="en-GB" dirty="0"/>
              <a:t>Quarter Reset Workshop </a:t>
            </a:r>
          </a:p>
          <a:p>
            <a:r>
              <a:rPr lang="en-GB" dirty="0"/>
              <a:t>Team Offsite </a:t>
            </a:r>
          </a:p>
          <a:p>
            <a:r>
              <a:rPr lang="en-GB" dirty="0"/>
              <a:t>Volunteer Day </a:t>
            </a:r>
          </a:p>
          <a:p>
            <a:r>
              <a:rPr lang="en-GB" dirty="0"/>
              <a:t>Science of Play Keynote </a:t>
            </a:r>
          </a:p>
          <a:p>
            <a:r>
              <a:rPr lang="en-GB" dirty="0"/>
              <a:t>Charity Team Building </a:t>
            </a:r>
          </a:p>
          <a:p>
            <a:r>
              <a:rPr lang="en-GB" dirty="0"/>
              <a:t>Belbin Team Roles </a:t>
            </a:r>
          </a:p>
          <a:p>
            <a:r>
              <a:rPr lang="en-GB" dirty="0"/>
              <a:t>DOPE for Teams </a:t>
            </a:r>
          </a:p>
          <a:p>
            <a:r>
              <a:rPr lang="en-GB" dirty="0"/>
              <a:t>Outdoor Team Building </a:t>
            </a:r>
          </a:p>
          <a:p>
            <a:r>
              <a:rPr lang="en-GB" dirty="0"/>
              <a:t>Play Principles </a:t>
            </a:r>
            <a:r>
              <a:rPr lang="en-GB"/>
              <a:t>Workshop </a:t>
            </a:r>
          </a:p>
          <a:p>
            <a:endParaRPr lang="en-GB" dirty="0"/>
          </a:p>
          <a:p>
            <a:r>
              <a:rPr lang="en-GB" b="1" dirty="0"/>
              <a:t>*</a:t>
            </a:r>
            <a:r>
              <a:rPr lang="en-GB" dirty="0"/>
              <a:t> These activities are included in your </a:t>
            </a:r>
            <a:r>
              <a:rPr lang="en-GB" b="1" dirty="0"/>
              <a:t>Periodic Play Pack</a:t>
            </a:r>
            <a:r>
              <a:rPr lang="en-GB" dirty="0"/>
              <a:t> to help you get started.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A86128-3FCE-4D60-B3FD-E9326CC92D7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425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sv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sv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D0856A89-362D-91D3-1392-6B4AE5CCFF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549210"/>
              </p:ext>
            </p:extLst>
          </p:nvPr>
        </p:nvGraphicFramePr>
        <p:xfrm>
          <a:off x="2" y="2065154"/>
          <a:ext cx="18287996" cy="8221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4988">
                  <a:extLst>
                    <a:ext uri="{9D8B030D-6E8A-4147-A177-3AD203B41FA5}">
                      <a16:colId xmlns:a16="http://schemas.microsoft.com/office/drawing/2014/main" val="4055900434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2647800218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2568404676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1530855783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4274619205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3328665803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1057751065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3020320102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93343936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2811793109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3120795059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1053243373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2476518452"/>
                    </a:ext>
                  </a:extLst>
                </a:gridCol>
              </a:tblGrid>
              <a:tr h="84188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WEEKS</a:t>
                      </a:r>
                      <a:endParaRPr lang="en-AU"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1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2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3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4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5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6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7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8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9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10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11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12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515374"/>
                  </a:ext>
                </a:extLst>
              </a:tr>
              <a:tr h="184499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007854"/>
                  </a:ext>
                </a:extLst>
              </a:tr>
              <a:tr h="184499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235577"/>
                  </a:ext>
                </a:extLst>
              </a:tr>
              <a:tr h="184499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014038"/>
                  </a:ext>
                </a:extLst>
              </a:tr>
              <a:tr h="184499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796898"/>
                  </a:ext>
                </a:extLst>
              </a:tr>
            </a:tbl>
          </a:graphicData>
        </a:graphic>
      </p:graphicFrame>
      <p:sp>
        <p:nvSpPr>
          <p:cNvPr id="17" name="TextBox 17"/>
          <p:cNvSpPr txBox="1"/>
          <p:nvPr/>
        </p:nvSpPr>
        <p:spPr>
          <a:xfrm>
            <a:off x="4984" y="3977013"/>
            <a:ext cx="2356436" cy="2857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85"/>
              </a:lnSpc>
            </a:pPr>
            <a:r>
              <a:rPr lang="en-US" sz="1821" b="1" dirty="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WEEKLY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-22127" y="5798708"/>
            <a:ext cx="2346981" cy="2857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85"/>
              </a:lnSpc>
            </a:pPr>
            <a:r>
              <a:rPr lang="en-US" sz="1821" b="1" dirty="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FORTNIGHTLY</a:t>
            </a:r>
          </a:p>
        </p:txBody>
      </p:sp>
      <p:sp>
        <p:nvSpPr>
          <p:cNvPr id="19" name="Freeform 19"/>
          <p:cNvSpPr/>
          <p:nvPr/>
        </p:nvSpPr>
        <p:spPr>
          <a:xfrm>
            <a:off x="831192" y="5031542"/>
            <a:ext cx="640343" cy="640343"/>
          </a:xfrm>
          <a:custGeom>
            <a:avLst/>
            <a:gdLst/>
            <a:ahLst/>
            <a:cxnLst/>
            <a:rect l="l" t="t" r="r" b="b"/>
            <a:pathLst>
              <a:path w="640343" h="640343">
                <a:moveTo>
                  <a:pt x="0" y="0"/>
                </a:moveTo>
                <a:lnTo>
                  <a:pt x="640343" y="0"/>
                </a:lnTo>
                <a:lnTo>
                  <a:pt x="640343" y="640343"/>
                </a:lnTo>
                <a:lnTo>
                  <a:pt x="0" y="64034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20" name="Freeform 20"/>
          <p:cNvSpPr/>
          <p:nvPr/>
        </p:nvSpPr>
        <p:spPr>
          <a:xfrm>
            <a:off x="792114" y="3221360"/>
            <a:ext cx="631828" cy="631828"/>
          </a:xfrm>
          <a:custGeom>
            <a:avLst/>
            <a:gdLst/>
            <a:ahLst/>
            <a:cxnLst/>
            <a:rect l="l" t="t" r="r" b="b"/>
            <a:pathLst>
              <a:path w="631828" h="631828">
                <a:moveTo>
                  <a:pt x="0" y="0"/>
                </a:moveTo>
                <a:lnTo>
                  <a:pt x="631828" y="0"/>
                </a:lnTo>
                <a:lnTo>
                  <a:pt x="631828" y="631828"/>
                </a:lnTo>
                <a:lnTo>
                  <a:pt x="0" y="63182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21" name="Freeform 21"/>
          <p:cNvSpPr/>
          <p:nvPr/>
        </p:nvSpPr>
        <p:spPr>
          <a:xfrm>
            <a:off x="770200" y="8742084"/>
            <a:ext cx="640343" cy="640343"/>
          </a:xfrm>
          <a:custGeom>
            <a:avLst/>
            <a:gdLst/>
            <a:ahLst/>
            <a:cxnLst/>
            <a:rect l="l" t="t" r="r" b="b"/>
            <a:pathLst>
              <a:path w="640343" h="640343">
                <a:moveTo>
                  <a:pt x="0" y="0"/>
                </a:moveTo>
                <a:lnTo>
                  <a:pt x="640344" y="0"/>
                </a:lnTo>
                <a:lnTo>
                  <a:pt x="640344" y="640343"/>
                </a:lnTo>
                <a:lnTo>
                  <a:pt x="0" y="64034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22" name="Freeform 22"/>
          <p:cNvSpPr/>
          <p:nvPr/>
        </p:nvSpPr>
        <p:spPr>
          <a:xfrm>
            <a:off x="721493" y="6942749"/>
            <a:ext cx="640343" cy="640343"/>
          </a:xfrm>
          <a:custGeom>
            <a:avLst/>
            <a:gdLst/>
            <a:ahLst/>
            <a:cxnLst/>
            <a:rect l="l" t="t" r="r" b="b"/>
            <a:pathLst>
              <a:path w="640343" h="640343">
                <a:moveTo>
                  <a:pt x="0" y="0"/>
                </a:moveTo>
                <a:lnTo>
                  <a:pt x="640343" y="0"/>
                </a:lnTo>
                <a:lnTo>
                  <a:pt x="640343" y="640343"/>
                </a:lnTo>
                <a:lnTo>
                  <a:pt x="0" y="64034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23" name="TextBox 23"/>
          <p:cNvSpPr txBox="1"/>
          <p:nvPr/>
        </p:nvSpPr>
        <p:spPr>
          <a:xfrm>
            <a:off x="-57121" y="7698401"/>
            <a:ext cx="2356436" cy="2857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85"/>
              </a:lnSpc>
            </a:pPr>
            <a:r>
              <a:rPr lang="en-US" sz="1821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MONTHLY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-22127" y="9497736"/>
            <a:ext cx="2356436" cy="2857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85"/>
              </a:lnSpc>
            </a:pPr>
            <a:r>
              <a:rPr lang="en-US" sz="1821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QUARTERLY</a:t>
            </a:r>
          </a:p>
        </p:txBody>
      </p:sp>
      <p:sp>
        <p:nvSpPr>
          <p:cNvPr id="28" name="Freeform 28"/>
          <p:cNvSpPr/>
          <p:nvPr/>
        </p:nvSpPr>
        <p:spPr>
          <a:xfrm>
            <a:off x="0" y="0"/>
            <a:ext cx="18288000" cy="118588"/>
          </a:xfrm>
          <a:custGeom>
            <a:avLst/>
            <a:gdLst/>
            <a:ahLst/>
            <a:cxnLst/>
            <a:rect l="l" t="t" r="r" b="b"/>
            <a:pathLst>
              <a:path w="18288000" h="118588">
                <a:moveTo>
                  <a:pt x="0" y="0"/>
                </a:moveTo>
                <a:lnTo>
                  <a:pt x="18288000" y="0"/>
                </a:lnTo>
                <a:lnTo>
                  <a:pt x="18288000" y="118588"/>
                </a:lnTo>
                <a:lnTo>
                  <a:pt x="0" y="11858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t="-208428"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29" name="TextBox 29"/>
          <p:cNvSpPr txBox="1"/>
          <p:nvPr/>
        </p:nvSpPr>
        <p:spPr>
          <a:xfrm>
            <a:off x="1060998" y="184345"/>
            <a:ext cx="16230600" cy="10593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80"/>
              </a:lnSpc>
            </a:pPr>
            <a:r>
              <a:rPr lang="en-US" sz="6200" b="1" dirty="0">
                <a:solidFill>
                  <a:srgbClr val="0E143B"/>
                </a:solidFill>
                <a:latin typeface="Poppins Bold"/>
                <a:ea typeface="Poppins Bold"/>
                <a:cs typeface="Poppins Bold"/>
                <a:sym typeface="Poppins Bold"/>
              </a:rPr>
              <a:t>12 week</a:t>
            </a:r>
            <a:r>
              <a:rPr lang="en-US" sz="6200" b="1" dirty="0">
                <a:solidFill>
                  <a:srgbClr val="4DB0E6"/>
                </a:solidFill>
                <a:latin typeface="Poppins Bold"/>
                <a:ea typeface="Poppins Bold"/>
                <a:cs typeface="Poppins Bold"/>
                <a:sym typeface="Poppins Bold"/>
              </a:rPr>
              <a:t> P</a:t>
            </a:r>
            <a:r>
              <a:rPr lang="en-US" sz="6200" b="1" dirty="0">
                <a:solidFill>
                  <a:srgbClr val="ADE466"/>
                </a:solidFill>
                <a:latin typeface="Poppins Bold"/>
                <a:ea typeface="Poppins Bold"/>
                <a:cs typeface="Poppins Bold"/>
                <a:sym typeface="Poppins Bold"/>
              </a:rPr>
              <a:t>L</a:t>
            </a:r>
            <a:r>
              <a:rPr lang="en-US" sz="6200" b="1" dirty="0">
                <a:solidFill>
                  <a:srgbClr val="FF944E"/>
                </a:solidFill>
                <a:latin typeface="Poppins Bold"/>
                <a:ea typeface="Poppins Bold"/>
                <a:cs typeface="Poppins Bold"/>
                <a:sym typeface="Poppins Bold"/>
              </a:rPr>
              <a:t>A</a:t>
            </a:r>
            <a:r>
              <a:rPr lang="en-US" sz="6200" b="1" dirty="0">
                <a:solidFill>
                  <a:srgbClr val="FFDE59"/>
                </a:solidFill>
                <a:latin typeface="Poppins Bold"/>
                <a:ea typeface="Poppins Bold"/>
                <a:cs typeface="Poppins Bold"/>
                <a:sym typeface="Poppins Bold"/>
              </a:rPr>
              <a:t>Y</a:t>
            </a:r>
            <a:r>
              <a:rPr lang="en-US" sz="6200" b="1" dirty="0">
                <a:solidFill>
                  <a:srgbClr val="0E143B"/>
                </a:solidFill>
                <a:latin typeface="Poppins Bold"/>
                <a:ea typeface="Poppins Bold"/>
                <a:cs typeface="Poppins Bold"/>
                <a:sym typeface="Poppins Bold"/>
              </a:rPr>
              <a:t> calendar</a:t>
            </a:r>
          </a:p>
        </p:txBody>
      </p:sp>
      <p:pic>
        <p:nvPicPr>
          <p:cNvPr id="3" name="Graphic 2" descr="Warning with solid fill">
            <a:extLst>
              <a:ext uri="{FF2B5EF4-FFF2-40B4-BE49-F238E27FC236}">
                <a16:creationId xmlns:a16="http://schemas.microsoft.com/office/drawing/2014/main" id="{EE6BDA62-CAB2-2CAE-E099-BFEB6324B51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867400" y="1245530"/>
            <a:ext cx="457200" cy="457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6CAE853-4F5F-AC9A-FD18-E7FB513D7481}"/>
              </a:ext>
            </a:extLst>
          </p:cNvPr>
          <p:cNvSpPr txBox="1"/>
          <p:nvPr/>
        </p:nvSpPr>
        <p:spPr>
          <a:xfrm>
            <a:off x="-22127" y="1448435"/>
            <a:ext cx="182879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Poppins Bold" panose="020B0604020202020204" charset="0"/>
                <a:cs typeface="Poppins Bold" panose="020B0604020202020204" charset="0"/>
              </a:rPr>
              <a:t>Use the notes section to copy paste from the play idea bank</a:t>
            </a:r>
            <a:endParaRPr lang="en-AU" sz="1400" dirty="0">
              <a:latin typeface="Poppins Bold" panose="020B0604020202020204" charset="0"/>
              <a:cs typeface="Poppins Bold" panose="020B06040202020202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1F74A-FD4B-EA58-2D12-A5CB4975B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95893BF2-D0EF-5E41-E214-AB02B7AB24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55423"/>
              </p:ext>
            </p:extLst>
          </p:nvPr>
        </p:nvGraphicFramePr>
        <p:xfrm>
          <a:off x="2" y="2065154"/>
          <a:ext cx="18287996" cy="8221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4988">
                  <a:extLst>
                    <a:ext uri="{9D8B030D-6E8A-4147-A177-3AD203B41FA5}">
                      <a16:colId xmlns:a16="http://schemas.microsoft.com/office/drawing/2014/main" val="4055900434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2647800218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2568404676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1530855783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4274619205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3328665803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1057751065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3020320102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93343936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2811793109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3120795059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1053243373"/>
                    </a:ext>
                  </a:extLst>
                </a:gridCol>
                <a:gridCol w="1328584">
                  <a:extLst>
                    <a:ext uri="{9D8B030D-6E8A-4147-A177-3AD203B41FA5}">
                      <a16:colId xmlns:a16="http://schemas.microsoft.com/office/drawing/2014/main" val="2476518452"/>
                    </a:ext>
                  </a:extLst>
                </a:gridCol>
              </a:tblGrid>
              <a:tr h="84188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WEEKS</a:t>
                      </a:r>
                      <a:endParaRPr lang="en-AU"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1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2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3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4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5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6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7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8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9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10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11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Poppins Bold" panose="020B0604020202020204" charset="0"/>
                          <a:cs typeface="Poppins Bold" panose="020B0604020202020204" charset="0"/>
                        </a:rPr>
                        <a:t>12</a:t>
                      </a:r>
                      <a:endParaRPr lang="en-AU" dirty="0">
                        <a:solidFill>
                          <a:schemeClr val="bg1"/>
                        </a:solidFill>
                        <a:latin typeface="Poppins Bold" panose="020B0604020202020204" charset="0"/>
                        <a:cs typeface="Poppins Bold" panose="020B0604020202020204" charset="0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515374"/>
                  </a:ext>
                </a:extLst>
              </a:tr>
              <a:tr h="184499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Connection Deck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Fastest Finger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AU" sz="16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Walk-and-Talk Catch-Up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AU" sz="16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Meeting Opener Question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Have you Ever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Two Truths and a Stretch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AU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Rotate Meeting Host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AU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Walk-and-Talk 1:1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AU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Stand-Up Meeting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AU" sz="16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Win Share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Fifteen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Show your shortcut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007854"/>
                  </a:ext>
                </a:extLst>
              </a:tr>
              <a:tr h="184499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AU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Coffee roulette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5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Play Personalities</a:t>
                      </a:r>
                      <a:endParaRPr lang="en-AU" sz="1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Outside Team Huddle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Mr Squiggle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Stop Start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Wellness Hour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235577"/>
                  </a:ext>
                </a:extLst>
              </a:tr>
              <a:tr h="184499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Lunch &amp; Learn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Street Scrabble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Recognition Spotlight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014038"/>
                  </a:ext>
                </a:extLst>
              </a:tr>
              <a:tr h="1844990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Building Activity</a:t>
                      </a: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A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796898"/>
                  </a:ext>
                </a:extLst>
              </a:tr>
            </a:tbl>
          </a:graphicData>
        </a:graphic>
      </p:graphicFrame>
      <p:sp>
        <p:nvSpPr>
          <p:cNvPr id="17" name="TextBox 17">
            <a:extLst>
              <a:ext uri="{FF2B5EF4-FFF2-40B4-BE49-F238E27FC236}">
                <a16:creationId xmlns:a16="http://schemas.microsoft.com/office/drawing/2014/main" id="{1C21A8DA-B5C2-0A9E-F04E-544ED41B202B}"/>
              </a:ext>
            </a:extLst>
          </p:cNvPr>
          <p:cNvSpPr txBox="1"/>
          <p:nvPr/>
        </p:nvSpPr>
        <p:spPr>
          <a:xfrm>
            <a:off x="4984" y="3977013"/>
            <a:ext cx="2356436" cy="2857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85"/>
              </a:lnSpc>
            </a:pPr>
            <a:r>
              <a:rPr lang="en-US" sz="1821" b="1" dirty="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WEEKLY</a:t>
            </a:r>
          </a:p>
        </p:txBody>
      </p:sp>
      <p:sp>
        <p:nvSpPr>
          <p:cNvPr id="18" name="TextBox 18">
            <a:extLst>
              <a:ext uri="{FF2B5EF4-FFF2-40B4-BE49-F238E27FC236}">
                <a16:creationId xmlns:a16="http://schemas.microsoft.com/office/drawing/2014/main" id="{891CAAF7-0C3B-77D5-70C7-98CCC7BA3FA2}"/>
              </a:ext>
            </a:extLst>
          </p:cNvPr>
          <p:cNvSpPr txBox="1"/>
          <p:nvPr/>
        </p:nvSpPr>
        <p:spPr>
          <a:xfrm>
            <a:off x="-22127" y="5798708"/>
            <a:ext cx="2346981" cy="2857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85"/>
              </a:lnSpc>
            </a:pPr>
            <a:r>
              <a:rPr lang="en-US" sz="1821" b="1" dirty="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FORTNIGHTLY</a:t>
            </a:r>
          </a:p>
        </p:txBody>
      </p:sp>
      <p:sp>
        <p:nvSpPr>
          <p:cNvPr id="19" name="Freeform 19">
            <a:extLst>
              <a:ext uri="{FF2B5EF4-FFF2-40B4-BE49-F238E27FC236}">
                <a16:creationId xmlns:a16="http://schemas.microsoft.com/office/drawing/2014/main" id="{E59DD2EE-7D17-D57A-3905-3D2CEB08E253}"/>
              </a:ext>
            </a:extLst>
          </p:cNvPr>
          <p:cNvSpPr/>
          <p:nvPr/>
        </p:nvSpPr>
        <p:spPr>
          <a:xfrm>
            <a:off x="831192" y="5031542"/>
            <a:ext cx="640343" cy="640343"/>
          </a:xfrm>
          <a:custGeom>
            <a:avLst/>
            <a:gdLst/>
            <a:ahLst/>
            <a:cxnLst/>
            <a:rect l="l" t="t" r="r" b="b"/>
            <a:pathLst>
              <a:path w="640343" h="640343">
                <a:moveTo>
                  <a:pt x="0" y="0"/>
                </a:moveTo>
                <a:lnTo>
                  <a:pt x="640343" y="0"/>
                </a:lnTo>
                <a:lnTo>
                  <a:pt x="640343" y="640343"/>
                </a:lnTo>
                <a:lnTo>
                  <a:pt x="0" y="64034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20" name="Freeform 20">
            <a:extLst>
              <a:ext uri="{FF2B5EF4-FFF2-40B4-BE49-F238E27FC236}">
                <a16:creationId xmlns:a16="http://schemas.microsoft.com/office/drawing/2014/main" id="{C4BC10CE-FEC0-1CBD-DAD1-7ABD056B37A3}"/>
              </a:ext>
            </a:extLst>
          </p:cNvPr>
          <p:cNvSpPr/>
          <p:nvPr/>
        </p:nvSpPr>
        <p:spPr>
          <a:xfrm>
            <a:off x="792114" y="3221360"/>
            <a:ext cx="631828" cy="631828"/>
          </a:xfrm>
          <a:custGeom>
            <a:avLst/>
            <a:gdLst/>
            <a:ahLst/>
            <a:cxnLst/>
            <a:rect l="l" t="t" r="r" b="b"/>
            <a:pathLst>
              <a:path w="631828" h="631828">
                <a:moveTo>
                  <a:pt x="0" y="0"/>
                </a:moveTo>
                <a:lnTo>
                  <a:pt x="631828" y="0"/>
                </a:lnTo>
                <a:lnTo>
                  <a:pt x="631828" y="631828"/>
                </a:lnTo>
                <a:lnTo>
                  <a:pt x="0" y="63182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FAD3E718-FD60-AC16-9C6B-C244CFA395D7}"/>
              </a:ext>
            </a:extLst>
          </p:cNvPr>
          <p:cNvSpPr/>
          <p:nvPr/>
        </p:nvSpPr>
        <p:spPr>
          <a:xfrm>
            <a:off x="770200" y="8742084"/>
            <a:ext cx="640343" cy="640343"/>
          </a:xfrm>
          <a:custGeom>
            <a:avLst/>
            <a:gdLst/>
            <a:ahLst/>
            <a:cxnLst/>
            <a:rect l="l" t="t" r="r" b="b"/>
            <a:pathLst>
              <a:path w="640343" h="640343">
                <a:moveTo>
                  <a:pt x="0" y="0"/>
                </a:moveTo>
                <a:lnTo>
                  <a:pt x="640344" y="0"/>
                </a:lnTo>
                <a:lnTo>
                  <a:pt x="640344" y="640343"/>
                </a:lnTo>
                <a:lnTo>
                  <a:pt x="0" y="64034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2C2974BD-F28D-FB33-B684-DE80516030C1}"/>
              </a:ext>
            </a:extLst>
          </p:cNvPr>
          <p:cNvSpPr/>
          <p:nvPr/>
        </p:nvSpPr>
        <p:spPr>
          <a:xfrm>
            <a:off x="721493" y="6942749"/>
            <a:ext cx="640343" cy="640343"/>
          </a:xfrm>
          <a:custGeom>
            <a:avLst/>
            <a:gdLst/>
            <a:ahLst/>
            <a:cxnLst/>
            <a:rect l="l" t="t" r="r" b="b"/>
            <a:pathLst>
              <a:path w="640343" h="640343">
                <a:moveTo>
                  <a:pt x="0" y="0"/>
                </a:moveTo>
                <a:lnTo>
                  <a:pt x="640343" y="0"/>
                </a:lnTo>
                <a:lnTo>
                  <a:pt x="640343" y="640343"/>
                </a:lnTo>
                <a:lnTo>
                  <a:pt x="0" y="64034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B89F308D-8EDD-1EE8-12DB-ACBFB65EC76D}"/>
              </a:ext>
            </a:extLst>
          </p:cNvPr>
          <p:cNvSpPr txBox="1"/>
          <p:nvPr/>
        </p:nvSpPr>
        <p:spPr>
          <a:xfrm>
            <a:off x="-57121" y="7698401"/>
            <a:ext cx="2356436" cy="2857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85"/>
              </a:lnSpc>
            </a:pPr>
            <a:r>
              <a:rPr lang="en-US" sz="1821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MONTHLY</a:t>
            </a:r>
          </a:p>
        </p:txBody>
      </p:sp>
      <p:sp>
        <p:nvSpPr>
          <p:cNvPr id="24" name="TextBox 24">
            <a:extLst>
              <a:ext uri="{FF2B5EF4-FFF2-40B4-BE49-F238E27FC236}">
                <a16:creationId xmlns:a16="http://schemas.microsoft.com/office/drawing/2014/main" id="{F088206F-6FAD-3304-538C-CF95E808B419}"/>
              </a:ext>
            </a:extLst>
          </p:cNvPr>
          <p:cNvSpPr txBox="1"/>
          <p:nvPr/>
        </p:nvSpPr>
        <p:spPr>
          <a:xfrm>
            <a:off x="-22127" y="9497736"/>
            <a:ext cx="2356436" cy="2857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85"/>
              </a:lnSpc>
            </a:pPr>
            <a:r>
              <a:rPr lang="en-US" sz="1821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QUARTERLY</a:t>
            </a:r>
          </a:p>
        </p:txBody>
      </p:sp>
      <p:sp>
        <p:nvSpPr>
          <p:cNvPr id="28" name="Freeform 28">
            <a:extLst>
              <a:ext uri="{FF2B5EF4-FFF2-40B4-BE49-F238E27FC236}">
                <a16:creationId xmlns:a16="http://schemas.microsoft.com/office/drawing/2014/main" id="{9A88A38A-4083-DE74-257D-C09823C1672C}"/>
              </a:ext>
            </a:extLst>
          </p:cNvPr>
          <p:cNvSpPr/>
          <p:nvPr/>
        </p:nvSpPr>
        <p:spPr>
          <a:xfrm>
            <a:off x="0" y="0"/>
            <a:ext cx="18288000" cy="118588"/>
          </a:xfrm>
          <a:custGeom>
            <a:avLst/>
            <a:gdLst/>
            <a:ahLst/>
            <a:cxnLst/>
            <a:rect l="l" t="t" r="r" b="b"/>
            <a:pathLst>
              <a:path w="18288000" h="118588">
                <a:moveTo>
                  <a:pt x="0" y="0"/>
                </a:moveTo>
                <a:lnTo>
                  <a:pt x="18288000" y="0"/>
                </a:lnTo>
                <a:lnTo>
                  <a:pt x="18288000" y="118588"/>
                </a:lnTo>
                <a:lnTo>
                  <a:pt x="0" y="11858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t="-208428"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29" name="TextBox 29">
            <a:extLst>
              <a:ext uri="{FF2B5EF4-FFF2-40B4-BE49-F238E27FC236}">
                <a16:creationId xmlns:a16="http://schemas.microsoft.com/office/drawing/2014/main" id="{3BFEF0BE-7677-B3F6-ECFE-8F1DDD05EB85}"/>
              </a:ext>
            </a:extLst>
          </p:cNvPr>
          <p:cNvSpPr txBox="1"/>
          <p:nvPr/>
        </p:nvSpPr>
        <p:spPr>
          <a:xfrm>
            <a:off x="1028700" y="507164"/>
            <a:ext cx="16230600" cy="10593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80"/>
              </a:lnSpc>
            </a:pPr>
            <a:r>
              <a:rPr lang="en-US" sz="6200" b="1" dirty="0">
                <a:solidFill>
                  <a:srgbClr val="0E143B"/>
                </a:solidFill>
                <a:latin typeface="Poppins Bold"/>
                <a:ea typeface="Poppins Bold"/>
                <a:cs typeface="Poppins Bold"/>
                <a:sym typeface="Poppins Bold"/>
              </a:rPr>
              <a:t>Example 12 week</a:t>
            </a:r>
            <a:r>
              <a:rPr lang="en-US" sz="6200" b="1" dirty="0">
                <a:solidFill>
                  <a:srgbClr val="4DB0E6"/>
                </a:solidFill>
                <a:latin typeface="Poppins Bold"/>
                <a:ea typeface="Poppins Bold"/>
                <a:cs typeface="Poppins Bold"/>
                <a:sym typeface="Poppins Bold"/>
              </a:rPr>
              <a:t> P</a:t>
            </a:r>
            <a:r>
              <a:rPr lang="en-US" sz="6200" b="1" dirty="0">
                <a:solidFill>
                  <a:srgbClr val="ADE466"/>
                </a:solidFill>
                <a:latin typeface="Poppins Bold"/>
                <a:ea typeface="Poppins Bold"/>
                <a:cs typeface="Poppins Bold"/>
                <a:sym typeface="Poppins Bold"/>
              </a:rPr>
              <a:t>L</a:t>
            </a:r>
            <a:r>
              <a:rPr lang="en-US" sz="6200" b="1" dirty="0">
                <a:solidFill>
                  <a:srgbClr val="FF944E"/>
                </a:solidFill>
                <a:latin typeface="Poppins Bold"/>
                <a:ea typeface="Poppins Bold"/>
                <a:cs typeface="Poppins Bold"/>
                <a:sym typeface="Poppins Bold"/>
              </a:rPr>
              <a:t>A</a:t>
            </a:r>
            <a:r>
              <a:rPr lang="en-US" sz="6200" b="1" dirty="0">
                <a:solidFill>
                  <a:srgbClr val="FFDE59"/>
                </a:solidFill>
                <a:latin typeface="Poppins Bold"/>
                <a:ea typeface="Poppins Bold"/>
                <a:cs typeface="Poppins Bold"/>
                <a:sym typeface="Poppins Bold"/>
              </a:rPr>
              <a:t>Y</a:t>
            </a:r>
            <a:r>
              <a:rPr lang="en-US" sz="6200" b="1" dirty="0">
                <a:solidFill>
                  <a:srgbClr val="0E143B"/>
                </a:solidFill>
                <a:latin typeface="Poppins Bold"/>
                <a:ea typeface="Poppins Bold"/>
                <a:cs typeface="Poppins Bold"/>
                <a:sym typeface="Poppins Bold"/>
              </a:rPr>
              <a:t> calendar</a:t>
            </a:r>
          </a:p>
        </p:txBody>
      </p:sp>
    </p:spTree>
    <p:extLst>
      <p:ext uri="{BB962C8B-B14F-4D97-AF65-F5344CB8AC3E}">
        <p14:creationId xmlns:p14="http://schemas.microsoft.com/office/powerpoint/2010/main" val="2712240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lay Colours">
      <a:dk1>
        <a:srgbClr val="0E143B"/>
      </a:dk1>
      <a:lt1>
        <a:sysClr val="window" lastClr="FFFFFF"/>
      </a:lt1>
      <a:dk2>
        <a:srgbClr val="0E143B"/>
      </a:dk2>
      <a:lt2>
        <a:srgbClr val="E8E8E8"/>
      </a:lt2>
      <a:accent1>
        <a:srgbClr val="4DB0E6"/>
      </a:accent1>
      <a:accent2>
        <a:srgbClr val="ADE466"/>
      </a:accent2>
      <a:accent3>
        <a:srgbClr val="FF944E"/>
      </a:accent3>
      <a:accent4>
        <a:srgbClr val="FFDE59"/>
      </a:accent4>
      <a:accent5>
        <a:srgbClr val="4DB0E6"/>
      </a:accent5>
      <a:accent6>
        <a:srgbClr val="FF944E"/>
      </a:accent6>
      <a:hlink>
        <a:srgbClr val="0E143B"/>
      </a:hlink>
      <a:folHlink>
        <a:srgbClr val="96607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230</Words>
  <Application>Microsoft Office PowerPoint</Application>
  <PresentationFormat>Custom</PresentationFormat>
  <Paragraphs>105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Arial</vt:lpstr>
      <vt:lpstr>Poppins Bold</vt:lpstr>
      <vt:lpstr>Aptos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week Play Rythm</dc:title>
  <dc:creator>Rachael Ziccone</dc:creator>
  <cp:lastModifiedBy>Rachael Ziccone</cp:lastModifiedBy>
  <cp:revision>5</cp:revision>
  <dcterms:created xsi:type="dcterms:W3CDTF">2006-08-16T00:00:00Z</dcterms:created>
  <dcterms:modified xsi:type="dcterms:W3CDTF">2026-04-24T05:58:46Z</dcterms:modified>
  <dc:identifier>DAHHiLSA_ZQ</dc:identifier>
</cp:coreProperties>
</file>